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1" r:id="rId4"/>
    <p:sldId id="263" r:id="rId5"/>
    <p:sldId id="258" r:id="rId6"/>
    <p:sldId id="266" r:id="rId7"/>
    <p:sldId id="265" r:id="rId8"/>
    <p:sldId id="262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333" autoAdjust="0"/>
    <p:restoredTop sz="93803" autoAdjust="0"/>
  </p:normalViewPr>
  <p:slideViewPr>
    <p:cSldViewPr>
      <p:cViewPr varScale="1">
        <p:scale>
          <a:sx n="68" d="100"/>
          <a:sy n="68" d="100"/>
        </p:scale>
        <p:origin x="-17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D235-91E6-4252-89A0-8C8E5DB31CC6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1059-45FB-4C17-97FF-81001F01C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CCE2-4663-4328-AEF1-B70B88128E9D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E437-F296-417D-A8B6-F1B1E48C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78EC-4023-4985-9314-AFAFB4CB6C32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C9EA-836B-436E-926E-E147A39BB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AAA2-4CF1-4BB5-ADE8-F6CC46A4995C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5068-1DD3-42F7-A699-40D98A8F1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A572-F9ED-41FE-9860-2FE38004FB19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695D-4B0B-44EA-8355-B220B3AA8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20FD-86F0-42D6-9E38-6BC18A695E09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0DF8-A814-4720-9965-036136110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63F9-0940-4087-9B2F-DC4955EECEBF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F7FE-F945-418C-9A29-BE70A3F2B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E211-A4D0-45D3-A38A-1F7E91D9479B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566A-715E-4DCE-BBE8-936DAC393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512B-F7EE-43C6-A382-CFC4BF783054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D139-7899-4841-A836-7E40CA74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EB6B-1254-4F24-BB77-27D929684611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ECF0-153A-4A21-BFF6-DC102114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D559-0BF7-43E1-8D88-8480F8A00DE9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B72E-3B0F-4730-8200-37C34F37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3000">
              <a:srgbClr val="D49E6C"/>
            </a:gs>
            <a:gs pos="70000">
              <a:srgbClr val="A65528"/>
            </a:gs>
            <a:gs pos="79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C0B65-CE43-4B01-AA32-B88459EA7C0F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D0096-883E-449D-B2D6-BF43EB85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FFFF99"/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6081_14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581525"/>
            <a:ext cx="15208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6094_1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4581525"/>
            <a:ext cx="14414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628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</a:t>
            </a:r>
          </a:p>
          <a:p>
            <a:pPr lvl="0" algn="ctr" eaLnBrk="0" hangingPunct="0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образовательное учреждение</a:t>
            </a:r>
          </a:p>
          <a:p>
            <a:pPr lvl="0" algn="ctr" eaLnBrk="0" hangingPunct="0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Ойховский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детский сад №3 «Колокольчик»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2928935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entury" pitchFamily="18" charset="0"/>
              </a:rPr>
              <a:t>Развитие познавательного интереса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Century" pitchFamily="18" charset="0"/>
              </a:rPr>
              <a:t>у детей через экспериментирование</a:t>
            </a:r>
            <a:endParaRPr lang="ru-RU" dirty="0">
              <a:solidFill>
                <a:srgbClr val="00B0F0"/>
              </a:solidFill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214311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Свет вокруг нас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400050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Квитченко</a:t>
            </a:r>
            <a:r>
              <a:rPr lang="ru-RU" sz="1400" dirty="0" smtClean="0"/>
              <a:t> Ольга Михайловна,</a:t>
            </a:r>
          </a:p>
          <a:p>
            <a:r>
              <a:rPr lang="ru-RU" sz="1400" dirty="0" smtClean="0"/>
              <a:t> воспитатель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56435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233233"/>
            <a:ext cx="5715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для родителей.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«О пользе и вреде солнца»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Рекомендация «Прогулка по вечернему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поселку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подсветка зданий».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Свет вокруг нас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2803894" cy="3929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362093"/>
            <a:ext cx="628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Продукты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«Свет вокруг нас»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 игра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лишнее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Теневой театр «Курочка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Ряба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Рисунки «Мое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солнышко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опытов и экспериментов со светом.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стихов, загадок об источниках света.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123" name="Picture 3" descr="C:\Users\User\Desktop\СВЕТ\Свет вокруг нас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0000">
            <a:off x="5248815" y="1066410"/>
            <a:ext cx="2212262" cy="3093785"/>
          </a:xfrm>
          <a:prstGeom prst="rect">
            <a:avLst/>
          </a:prstGeom>
          <a:noFill/>
        </p:spPr>
      </p:pic>
      <p:pic>
        <p:nvPicPr>
          <p:cNvPr id="5124" name="Picture 4" descr="C:\Users\User\Desktop\СВЕТ\Свет вокруг нас\Слайд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876"/>
            <a:ext cx="2000216" cy="2786082"/>
          </a:xfrm>
          <a:prstGeom prst="rect">
            <a:avLst/>
          </a:prstGeom>
          <a:noFill/>
        </p:spPr>
      </p:pic>
      <p:pic>
        <p:nvPicPr>
          <p:cNvPr id="5125" name="Picture 5" descr="C:\Users\User\Desktop\Альб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500306"/>
            <a:ext cx="228601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5572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071546"/>
            <a:ext cx="70723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Проект решен полностью, дети с большим интересом участвовали в образовательной деятельности, подготовленный материал был детьми принят и усвоен. Результатом остались довольны все.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857365"/>
            <a:ext cx="43577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ambria" pitchFamily="18" charset="0"/>
              </a:rPr>
              <a:t>СПАСИБО ЗА ВНИМАНИЕ!</a:t>
            </a:r>
          </a:p>
          <a:p>
            <a:endParaRPr lang="ru-RU" sz="7200" b="1" dirty="0" smtClean="0">
              <a:latin typeface="Cambria" pitchFamily="18" charset="0"/>
            </a:endParaRPr>
          </a:p>
          <a:p>
            <a:endParaRPr lang="ru-RU" sz="7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592935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" pitchFamily="18" charset="0"/>
              </a:rPr>
              <a:t>Цель:</a:t>
            </a:r>
            <a:r>
              <a:rPr lang="ru-RU" dirty="0" smtClean="0"/>
              <a:t> развитие познавательной активности детей посредством экспериментирования с объектами и явлениями окружающей действительности; расширить представление детей об источниках света и показать значение света для растений.</a:t>
            </a:r>
            <a:endParaRPr lang="ru-RU" b="1" dirty="0" smtClean="0">
              <a:solidFill>
                <a:srgbClr val="0070C0"/>
              </a:solidFill>
              <a:latin typeface="Century" pitchFamily="18" charset="0"/>
            </a:endParaRPr>
          </a:p>
          <a:p>
            <a:endParaRPr lang="ru-RU" sz="1600" b="1" dirty="0" smtClean="0">
              <a:latin typeface="Century" pitchFamily="18" charset="0"/>
            </a:endParaRPr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21815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учить детей определять источники света (солнце, фонарик, свеча,</a:t>
            </a:r>
          </a:p>
          <a:p>
            <a:r>
              <a:rPr lang="ru-RU" dirty="0" smtClean="0"/>
              <a:t> лампа, звезды, костер и т.д.), определять принадлежность</a:t>
            </a:r>
          </a:p>
          <a:p>
            <a:r>
              <a:rPr lang="ru-RU" dirty="0" smtClean="0"/>
              <a:t> источников света к природному или рукотворному миру</a:t>
            </a:r>
          </a:p>
          <a:p>
            <a:r>
              <a:rPr lang="ru-RU" dirty="0" smtClean="0"/>
              <a:t>Подтвердить предположение, что свет не проходит через </a:t>
            </a:r>
          </a:p>
          <a:p>
            <a:r>
              <a:rPr lang="ru-RU" dirty="0" smtClean="0"/>
              <a:t>непрозрачные предметы.</a:t>
            </a:r>
          </a:p>
          <a:p>
            <a:r>
              <a:rPr lang="ru-RU" dirty="0" smtClean="0"/>
              <a:t>Показать значение света для жизни растений</a:t>
            </a:r>
          </a:p>
          <a:p>
            <a:r>
              <a:rPr lang="ru-RU" dirty="0" smtClean="0"/>
              <a:t>(на примере веточки вербы).</a:t>
            </a:r>
          </a:p>
          <a:p>
            <a:r>
              <a:rPr lang="ru-RU" dirty="0" smtClean="0"/>
              <a:t>Воспитывать любознательность, вежливое отношение друг </a:t>
            </a:r>
          </a:p>
          <a:p>
            <a:r>
              <a:rPr lang="ru-RU" dirty="0" smtClean="0"/>
              <a:t>к другу.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5000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Актуальность: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000108"/>
            <a:ext cx="380309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развитии личности ребёнка, процессах социализации огромное</a:t>
            </a:r>
          </a:p>
          <a:p>
            <a:r>
              <a:rPr lang="ru-RU" dirty="0" smtClean="0"/>
              <a:t>значение имеет познание дошкольником окружающего мира через</a:t>
            </a:r>
          </a:p>
          <a:p>
            <a:r>
              <a:rPr lang="ru-RU" dirty="0" smtClean="0"/>
              <a:t> исследовательскую деятельность.</a:t>
            </a:r>
          </a:p>
          <a:p>
            <a:r>
              <a:rPr lang="ru-RU" dirty="0" smtClean="0"/>
              <a:t> Как показывает практика, опыты, эксперименты способствуют</a:t>
            </a:r>
          </a:p>
          <a:p>
            <a:r>
              <a:rPr lang="ru-RU" dirty="0" smtClean="0"/>
              <a:t> накоплению у детей конкретно-образных представлений </a:t>
            </a:r>
          </a:p>
          <a:p>
            <a:r>
              <a:rPr lang="ru-RU" dirty="0" smtClean="0"/>
              <a:t>об окружающей действительности. </a:t>
            </a:r>
          </a:p>
          <a:p>
            <a:r>
              <a:rPr lang="ru-RU" dirty="0" smtClean="0"/>
              <a:t>Внедрение экспериментальной деятельности в образовательном процессе </a:t>
            </a:r>
          </a:p>
          <a:p>
            <a:r>
              <a:rPr lang="ru-RU" dirty="0" smtClean="0"/>
              <a:t>помогает накопить не только уникальный опыт, но и вовлечь в процесс</a:t>
            </a:r>
          </a:p>
          <a:p>
            <a:r>
              <a:rPr lang="ru-RU" dirty="0" smtClean="0"/>
              <a:t> воспитания и обучения детей. Помогает выбрать объект; найти метод; </a:t>
            </a:r>
          </a:p>
          <a:p>
            <a:r>
              <a:rPr lang="ru-RU" dirty="0" smtClean="0"/>
              <a:t>собрать наиболее полную информацию.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Реализация темы «Свет вокруг нас»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642918"/>
            <a:ext cx="52864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u="sng" dirty="0" smtClean="0">
              <a:latin typeface="Arial Black" pitchFamily="34" charset="0"/>
            </a:endParaRPr>
          </a:p>
          <a:p>
            <a:r>
              <a:rPr lang="ru-RU" dirty="0" smtClean="0">
                <a:latin typeface="Cambria" pitchFamily="18" charset="0"/>
              </a:rPr>
              <a:t>Вовлечение в деятельность</a:t>
            </a:r>
            <a:endParaRPr lang="ru-RU" i="1" dirty="0" smtClean="0"/>
          </a:p>
          <a:p>
            <a:r>
              <a:rPr lang="ru-RU" i="1" dirty="0" smtClean="0"/>
              <a:t>Мотивация :</a:t>
            </a:r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к нам в гости снова пришла тетушка Сова. Сова – птица ночная. Днем она спит в дупле, а ночью летает. И вот что она заметила: если она  проснется днем и выглянет из дупла, то везде много света, а ночью, когда летает над лесом или поселком, то видит только светлые огоньки, а то и вовсе нет света. Задумалась тетушка Сова, как же это происходит? Давайте вместе найдем ответ на вопрос.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1026" name="Picture 2" descr="C:\Users\User\Desktop\СВЕТ\IMG_20190227_173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071702" cy="263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47813" y="2420888"/>
            <a:ext cx="5799137" cy="2020387"/>
            <a:chOff x="1547813" y="2420888"/>
            <a:chExt cx="5799137" cy="2020387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4071943"/>
              <a:ext cx="57991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57725" y="2420888"/>
              <a:ext cx="184730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7158" y="28572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Чтение сказки К. Чуковского «Краденое солнце»</a:t>
            </a:r>
          </a:p>
          <a:p>
            <a:pPr lvl="0"/>
            <a:r>
              <a:rPr lang="ru-RU" dirty="0" smtClean="0"/>
              <a:t>Подвижная игра «День и ночь», «Совы и мыши»</a:t>
            </a:r>
          </a:p>
          <a:p>
            <a:pPr lvl="0"/>
            <a:r>
              <a:rPr lang="ru-RU" dirty="0" smtClean="0"/>
              <a:t>Рисование «Моё солнышко!»</a:t>
            </a:r>
            <a:endParaRPr lang="ru-RU" dirty="0"/>
          </a:p>
        </p:txBody>
      </p:sp>
      <p:pic>
        <p:nvPicPr>
          <p:cNvPr id="2051" name="Picture 3" descr="C:\Users\User\Desktop\СВЕТ\IMG_20190227_154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43248"/>
            <a:ext cx="2500330" cy="3000396"/>
          </a:xfrm>
          <a:prstGeom prst="rect">
            <a:avLst/>
          </a:prstGeom>
          <a:noFill/>
        </p:spPr>
      </p:pic>
      <p:pic>
        <p:nvPicPr>
          <p:cNvPr id="2052" name="Picture 4" descr="C:\Users\User\Desktop\СВЕТ\IMG_20190227_155625.jpg"/>
          <p:cNvPicPr>
            <a:picLocks noChangeAspect="1" noChangeArrowheads="1"/>
          </p:cNvPicPr>
          <p:nvPr/>
        </p:nvPicPr>
        <p:blipFill>
          <a:blip r:embed="rId3" cstate="print"/>
          <a:srcRect t="12245"/>
          <a:stretch>
            <a:fillRect/>
          </a:stretch>
        </p:blipFill>
        <p:spPr bwMode="auto">
          <a:xfrm>
            <a:off x="5000628" y="1357298"/>
            <a:ext cx="2595400" cy="3071834"/>
          </a:xfrm>
          <a:prstGeom prst="rect">
            <a:avLst/>
          </a:prstGeom>
          <a:noFill/>
        </p:spPr>
      </p:pic>
      <p:pic>
        <p:nvPicPr>
          <p:cNvPr id="2054" name="Picture 6" descr="C:\Users\User\Desktop\СВЕТ\big.jpg"/>
          <p:cNvPicPr>
            <a:picLocks noChangeAspect="1" noChangeArrowheads="1"/>
          </p:cNvPicPr>
          <p:nvPr/>
        </p:nvPicPr>
        <p:blipFill>
          <a:blip r:embed="rId4" cstate="print"/>
          <a:srcRect t="4412" b="5146"/>
          <a:stretch>
            <a:fillRect/>
          </a:stretch>
        </p:blipFill>
        <p:spPr bwMode="auto">
          <a:xfrm>
            <a:off x="357158" y="1357298"/>
            <a:ext cx="209550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«Солнечные зайчики»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влияет солнце на растения  (эксперимент с веточками вербы «На свету и в темноте»)</a:t>
            </a:r>
          </a:p>
        </p:txBody>
      </p:sp>
      <p:pic>
        <p:nvPicPr>
          <p:cNvPr id="3074" name="Picture 2" descr="C:\Users\User\Desktop\СВЕТ\IMG_20190227_172031.jpg"/>
          <p:cNvPicPr>
            <a:picLocks noChangeAspect="1" noChangeArrowheads="1"/>
          </p:cNvPicPr>
          <p:nvPr/>
        </p:nvPicPr>
        <p:blipFill>
          <a:blip r:embed="rId2" cstate="print"/>
          <a:srcRect t="14634"/>
          <a:stretch>
            <a:fillRect/>
          </a:stretch>
        </p:blipFill>
        <p:spPr bwMode="auto">
          <a:xfrm>
            <a:off x="500034" y="1785926"/>
            <a:ext cx="2171661" cy="2500330"/>
          </a:xfrm>
          <a:prstGeom prst="rect">
            <a:avLst/>
          </a:prstGeom>
          <a:noFill/>
        </p:spPr>
      </p:pic>
      <p:pic>
        <p:nvPicPr>
          <p:cNvPr id="3075" name="Picture 3" descr="C:\Users\User\Desktop\СВЕТ\IMG_20190227_172953_BURST001_COVER.jpg"/>
          <p:cNvPicPr>
            <a:picLocks noChangeAspect="1" noChangeArrowheads="1"/>
          </p:cNvPicPr>
          <p:nvPr/>
        </p:nvPicPr>
        <p:blipFill>
          <a:blip r:embed="rId3" cstate="print"/>
          <a:srcRect t="10256" r="10085"/>
          <a:stretch>
            <a:fillRect/>
          </a:stretch>
        </p:blipFill>
        <p:spPr bwMode="auto">
          <a:xfrm>
            <a:off x="3143240" y="3500438"/>
            <a:ext cx="2000264" cy="2500330"/>
          </a:xfrm>
          <a:prstGeom prst="rect">
            <a:avLst/>
          </a:prstGeom>
          <a:noFill/>
        </p:spPr>
      </p:pic>
      <p:pic>
        <p:nvPicPr>
          <p:cNvPr id="3076" name="Picture 4" descr="C:\Users\User\Desktop\СВЕТ\IMG_20190227_173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14488"/>
            <a:ext cx="200026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6858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Экспериментальная деятельность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«Источники света»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 smtClean="0"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  <a:p>
            <a:endParaRPr lang="ru-RU" dirty="0" smtClean="0">
              <a:latin typeface="Cambria" pitchFamily="18" charset="0"/>
            </a:endParaRPr>
          </a:p>
          <a:p>
            <a:endParaRPr lang="ru-RU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278605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14414" y="1070691"/>
            <a:ext cx="47149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определять источники света (солнце, фонарик, свеча, лампа, звезды, костер и т.д.),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определять принадлежность источников света к природному или рукотворному миру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Подтвердить предположение, что свет не проходит через непрозрачные предметы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59293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 smtClean="0">
              <a:latin typeface="Century" pitchFamily="18" charset="0"/>
            </a:endParaRPr>
          </a:p>
          <a:p>
            <a:endParaRPr lang="ru-RU" sz="900" dirty="0">
              <a:latin typeface="Century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1331281"/>
            <a:ext cx="307183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«Найди лишнее»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Карточки с изображением источников света (солнце, луна, звезды, месяц, костер, лампа, фонарик, свечка, два предмета не дающие свет)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Задание: разложить картинки на 2 группы: рукотворные и природные.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столе остается 2 картинки, которые никто не выбрал.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очему эти картинки лишние? (Эти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предметы не дают света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СВЕТ\IMG_20190227_170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928670"/>
            <a:ext cx="3236168" cy="4364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 Black" pitchFamily="34" charset="0"/>
            </a:endParaRPr>
          </a:p>
          <a:p>
            <a:pPr lvl="0"/>
            <a:r>
              <a:rPr lang="ru-RU" dirty="0" smtClean="0"/>
              <a:t>Игра «Чья тень?»</a:t>
            </a:r>
          </a:p>
          <a:p>
            <a:pPr lvl="0"/>
            <a:r>
              <a:rPr lang="ru-RU" dirty="0" smtClean="0"/>
              <a:t>Теневой театр «Курочка Ряба».</a:t>
            </a:r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1026" name="Picture 2" descr="C:\Users\компьютер\Desktop\мульты\IMG_20190228_072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12970" y="-78510386"/>
            <a:ext cx="29718001" cy="40081200"/>
          </a:xfrm>
          <a:prstGeom prst="rect">
            <a:avLst/>
          </a:prstGeom>
          <a:noFill/>
        </p:spPr>
      </p:pic>
      <p:pic>
        <p:nvPicPr>
          <p:cNvPr id="1027" name="Picture 3" descr="C:\Users\компьютер\Desktop\мульты\IMG_20190228_072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748" y="-33290132"/>
            <a:ext cx="29718001" cy="38366689"/>
          </a:xfrm>
          <a:prstGeom prst="rect">
            <a:avLst/>
          </a:prstGeom>
          <a:noFill/>
        </p:spPr>
      </p:pic>
      <p:pic>
        <p:nvPicPr>
          <p:cNvPr id="6" name="Рисунок 5" descr="IMG_20190228_072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714488"/>
            <a:ext cx="3383645" cy="40818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7">
  <a:themeElements>
    <a:clrScheme name="Другая 7">
      <a:dk1>
        <a:srgbClr val="002060"/>
      </a:dk1>
      <a:lt1>
        <a:srgbClr val="002060"/>
      </a:lt1>
      <a:dk2>
        <a:srgbClr val="67FFAC"/>
      </a:dk2>
      <a:lt2>
        <a:srgbClr val="FFC000"/>
      </a:lt2>
      <a:accent1>
        <a:srgbClr val="B83D68"/>
      </a:accent1>
      <a:accent2>
        <a:srgbClr val="00B050"/>
      </a:accent2>
      <a:accent3>
        <a:srgbClr val="FFC000"/>
      </a:accent3>
      <a:accent4>
        <a:srgbClr val="00B050"/>
      </a:accent4>
      <a:accent5>
        <a:srgbClr val="CF6DA4"/>
      </a:accent5>
      <a:accent6>
        <a:srgbClr val="002060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7</Template>
  <TotalTime>997</TotalTime>
  <Words>437</Words>
  <Application>Microsoft Office PowerPoint</Application>
  <PresentationFormat>Экран (4:3)</PresentationFormat>
  <Paragraphs>136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Фокина Л. П. Шаблон 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компьютер</cp:lastModifiedBy>
  <cp:revision>80</cp:revision>
  <dcterms:created xsi:type="dcterms:W3CDTF">2015-12-14T03:25:53Z</dcterms:created>
  <dcterms:modified xsi:type="dcterms:W3CDTF">2019-02-28T02:44:22Z</dcterms:modified>
</cp:coreProperties>
</file>